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367296"/>
        <c:axId val="21988096"/>
        <c:axId val="0"/>
      </c:bar3DChart>
      <c:catAx>
        <c:axId val="71367296"/>
        <c:scaling>
          <c:orientation val="minMax"/>
        </c:scaling>
        <c:delete val="0"/>
        <c:axPos val="b"/>
        <c:majorTickMark val="out"/>
        <c:minorTickMark val="none"/>
        <c:tickLblPos val="nextTo"/>
        <c:crossAx val="21988096"/>
        <c:crosses val="autoZero"/>
        <c:auto val="1"/>
        <c:lblAlgn val="ctr"/>
        <c:lblOffset val="100"/>
        <c:noMultiLvlLbl val="0"/>
      </c:catAx>
      <c:valAx>
        <c:axId val="21988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367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34ECBE-E669-431F-B66D-249B56874F8C}" type="datetimeFigureOut">
              <a:rPr lang="es-GT" smtClean="0"/>
              <a:pPr/>
              <a:t>08/02/2014</a:t>
            </a:fld>
            <a:endParaRPr lang="es-GT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GT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269B5B-8404-44CE-985D-AD118552068B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4ECBE-E669-431F-B66D-249B56874F8C}" type="datetimeFigureOut">
              <a:rPr lang="es-GT" smtClean="0"/>
              <a:pPr/>
              <a:t>08/02/2014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69B5B-8404-44CE-985D-AD118552068B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4ECBE-E669-431F-B66D-249B56874F8C}" type="datetimeFigureOut">
              <a:rPr lang="es-GT" smtClean="0"/>
              <a:pPr/>
              <a:t>08/02/2014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69B5B-8404-44CE-985D-AD118552068B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4ECBE-E669-431F-B66D-249B56874F8C}" type="datetimeFigureOut">
              <a:rPr lang="es-GT" smtClean="0"/>
              <a:pPr/>
              <a:t>08/02/2014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69B5B-8404-44CE-985D-AD118552068B}" type="slidenum">
              <a:rPr lang="es-GT" smtClean="0"/>
              <a:pPr/>
              <a:t>‹Nº›</a:t>
            </a:fld>
            <a:endParaRPr lang="es-GT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4ECBE-E669-431F-B66D-249B56874F8C}" type="datetimeFigureOut">
              <a:rPr lang="es-GT" smtClean="0"/>
              <a:pPr/>
              <a:t>08/02/2014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69B5B-8404-44CE-985D-AD118552068B}" type="slidenum">
              <a:rPr lang="es-GT" smtClean="0"/>
              <a:pPr/>
              <a:t>‹Nº›</a:t>
            </a:fld>
            <a:endParaRPr lang="es-GT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4ECBE-E669-431F-B66D-249B56874F8C}" type="datetimeFigureOut">
              <a:rPr lang="es-GT" smtClean="0"/>
              <a:pPr/>
              <a:t>08/02/2014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69B5B-8404-44CE-985D-AD118552068B}" type="slidenum">
              <a:rPr lang="es-GT" smtClean="0"/>
              <a:pPr/>
              <a:t>‹Nº›</a:t>
            </a:fld>
            <a:endParaRPr lang="es-GT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4ECBE-E669-431F-B66D-249B56874F8C}" type="datetimeFigureOut">
              <a:rPr lang="es-GT" smtClean="0"/>
              <a:pPr/>
              <a:t>08/02/2014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69B5B-8404-44CE-985D-AD118552068B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4ECBE-E669-431F-B66D-249B56874F8C}" type="datetimeFigureOut">
              <a:rPr lang="es-GT" smtClean="0"/>
              <a:pPr/>
              <a:t>08/02/2014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69B5B-8404-44CE-985D-AD118552068B}" type="slidenum">
              <a:rPr lang="es-GT" smtClean="0"/>
              <a:pPr/>
              <a:t>‹Nº›</a:t>
            </a:fld>
            <a:endParaRPr lang="es-GT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4ECBE-E669-431F-B66D-249B56874F8C}" type="datetimeFigureOut">
              <a:rPr lang="es-GT" smtClean="0"/>
              <a:pPr/>
              <a:t>08/02/2014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69B5B-8404-44CE-985D-AD118552068B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34ECBE-E669-431F-B66D-249B56874F8C}" type="datetimeFigureOut">
              <a:rPr lang="es-GT" smtClean="0"/>
              <a:pPr/>
              <a:t>08/02/2014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69B5B-8404-44CE-985D-AD118552068B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34ECBE-E669-431F-B66D-249B56874F8C}" type="datetimeFigureOut">
              <a:rPr lang="es-GT" smtClean="0"/>
              <a:pPr/>
              <a:t>08/02/2014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269B5B-8404-44CE-985D-AD118552068B}" type="slidenum">
              <a:rPr lang="es-GT" smtClean="0"/>
              <a:pPr/>
              <a:t>‹Nº›</a:t>
            </a:fld>
            <a:endParaRPr lang="es-GT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34ECBE-E669-431F-B66D-249B56874F8C}" type="datetimeFigureOut">
              <a:rPr lang="es-GT" smtClean="0"/>
              <a:pPr/>
              <a:t>08/02/2014</a:t>
            </a:fld>
            <a:endParaRPr lang="es-GT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GT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269B5B-8404-44CE-985D-AD118552068B}" type="slidenum">
              <a:rPr lang="es-GT" smtClean="0"/>
              <a:pPr/>
              <a:t>‹Nº›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GT" sz="3200" dirty="0" smtClean="0">
                <a:latin typeface="Arial" pitchFamily="34" charset="0"/>
                <a:cs typeface="Arial" pitchFamily="34" charset="0"/>
              </a:rPr>
              <a:t>Pasaré por este mundo nada más que una vez. Por eso, cualquier bien que pueda hacer o cualquier bondad que pueda mostrar a cualquier semejante, déjame hacerlo ahora. No puedo postergarlo ni descuidarlo, pues no volveré a pasar por aquí otra vez.</a:t>
            </a:r>
          </a:p>
          <a:p>
            <a:endParaRPr lang="es-GT" dirty="0" smtClean="0"/>
          </a:p>
          <a:p>
            <a:r>
              <a:rPr lang="es-GT" dirty="0" smtClean="0"/>
              <a:t>Anónimo  </a:t>
            </a:r>
            <a:endParaRPr lang="es-GT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fotos laguna Chichoj 0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556792"/>
            <a:ext cx="4464496" cy="3348372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GT" dirty="0" smtClean="0">
                <a:latin typeface="Arial" pitchFamily="34" charset="0"/>
                <a:cs typeface="Arial" pitchFamily="34" charset="0"/>
              </a:rPr>
              <a:t>FOTOGRAFÍA 1</a:t>
            </a:r>
            <a:br>
              <a:rPr lang="es-GT" dirty="0" smtClean="0">
                <a:latin typeface="Arial" pitchFamily="34" charset="0"/>
                <a:cs typeface="Arial" pitchFamily="34" charset="0"/>
              </a:rPr>
            </a:br>
            <a:r>
              <a:rPr lang="es-GT" dirty="0" smtClean="0">
                <a:latin typeface="Arial" pitchFamily="34" charset="0"/>
                <a:cs typeface="Arial" pitchFamily="34" charset="0"/>
              </a:rPr>
              <a:t>LAGUNA CHICHOJ</a:t>
            </a:r>
            <a:endParaRPr lang="es-G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79712" y="537321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000" b="1" dirty="0" smtClean="0">
                <a:latin typeface="Arial" pitchFamily="34" charset="0"/>
                <a:cs typeface="Arial" pitchFamily="34" charset="0"/>
              </a:rPr>
              <a:t>Tomada por: </a:t>
            </a:r>
            <a:r>
              <a:rPr lang="es-GT" sz="2000" dirty="0" smtClean="0">
                <a:latin typeface="Arial" pitchFamily="34" charset="0"/>
                <a:cs typeface="Arial" pitchFamily="34" charset="0"/>
              </a:rPr>
              <a:t>Luis Solares. Año 2 012.</a:t>
            </a:r>
            <a:endParaRPr lang="es-GT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La primera línea de cada párrafo debe iniciar con una sangría de seis espacios. Asimismo, las notas al pie de página, deben tener seis espacios de sangría.</a:t>
            </a:r>
          </a:p>
          <a:p>
            <a:endParaRPr lang="es-GT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>
                <a:latin typeface="Arial" pitchFamily="34" charset="0"/>
                <a:cs typeface="Arial" pitchFamily="34" charset="0"/>
              </a:rPr>
              <a:t>Sangrías </a:t>
            </a:r>
            <a:endParaRPr lang="es-G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Deberá ser a 1.5 líneas </a:t>
            </a:r>
          </a:p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A espaciado simple debe ir:</a:t>
            </a:r>
          </a:p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Los párrafos citados textualmente o en bloque</a:t>
            </a:r>
          </a:p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Al notas al pie de página</a:t>
            </a:r>
          </a:p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La bibliografía y con sangría francesa</a:t>
            </a:r>
          </a:p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Los títulos y subtítulos que pasan de una línea</a:t>
            </a:r>
            <a:endParaRPr lang="es-G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>
                <a:latin typeface="Arial" pitchFamily="34" charset="0"/>
                <a:cs typeface="Arial" pitchFamily="34" charset="0"/>
              </a:rPr>
              <a:t>Interlineado  </a:t>
            </a:r>
            <a:endParaRPr lang="es-G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Las citas de menos de tres líneas deben escribirse dentro del texto o párrafo y entre comillas.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es-GT" dirty="0" smtClean="0"/>
              <a:t>Citas textuales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Cita textual en bloque (párrafo que pasa de tres líneas)</a:t>
            </a:r>
          </a:p>
          <a:p>
            <a:pPr algn="just"/>
            <a:endParaRPr lang="es-GT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    “Cuando el texto citado es de dos o más oraciones y al mismo tiempo ocupa 4 líneas o más, debe escribirse como un párrafo separado del texto, con un sangrado de ocho espacios desde el margen izquierdo ( 4 espacios de la sangría de la cita en bloque y 4 espacios de la sangría de inicio del párrafo citado)”.</a:t>
            </a:r>
            <a:endParaRPr lang="es-G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Colocar el escudo clásico de la USAC en color negro, con 7 centímetros de diámetro, este únicamente va en la carátula. </a:t>
            </a:r>
          </a:p>
          <a:p>
            <a:pPr algn="just"/>
            <a:endParaRPr lang="es-GT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En esta hoja todos los títulos, incluyendo el escudo van centrados.</a:t>
            </a:r>
          </a:p>
          <a:p>
            <a:pPr algn="just"/>
            <a:endParaRPr lang="es-GT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El tamaño de fuente es 14</a:t>
            </a:r>
          </a:p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No usar puntos finales</a:t>
            </a:r>
            <a:endParaRPr lang="es-G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GT" dirty="0" smtClean="0"/>
              <a:t>Carátula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GT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No lleva escudo. En esta hoja se debe utilizar tamaño de fuente 14 en todos los títulos, también van centrados.</a:t>
            </a:r>
          </a:p>
          <a:p>
            <a:endParaRPr lang="es-GT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Contracarátula  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Los títulos y subtítulos anotarlos con negrita, estos últimos debe ir en tipo oración, salvo nombres propios. No se coloca punto al final de estos.</a:t>
            </a:r>
            <a:endParaRPr lang="es-G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G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>
                <a:latin typeface="Arial" pitchFamily="34" charset="0"/>
                <a:cs typeface="Arial" pitchFamily="34" charset="0"/>
              </a:rPr>
              <a:t>Debe realizarse a doble cara, a partir del índice </a:t>
            </a:r>
          </a:p>
          <a:p>
            <a:endParaRPr lang="es-GT" dirty="0" smtClean="0">
              <a:latin typeface="Arial" pitchFamily="34" charset="0"/>
              <a:cs typeface="Arial" pitchFamily="34" charset="0"/>
            </a:endParaRP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La numeración debe ser simétrica</a:t>
            </a:r>
            <a:endParaRPr lang="es-G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Impresión del trabajo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>
                <a:latin typeface="Arial" pitchFamily="34" charset="0"/>
                <a:cs typeface="Arial" pitchFamily="34" charset="0"/>
              </a:rPr>
              <a:t>Información preliminar: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Carátula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Contracarátula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Autoridades universitarias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Dictámenes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Presentación del informe al Honorable Tribunal Examinador</a:t>
            </a:r>
          </a:p>
          <a:p>
            <a:endParaRPr lang="es-GT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GT" dirty="0" smtClean="0">
                <a:latin typeface="Arial" pitchFamily="34" charset="0"/>
                <a:cs typeface="Arial" pitchFamily="34" charset="0"/>
              </a:rPr>
              <a:t>Comisión trabajos de graduación</a:t>
            </a:r>
            <a:endParaRPr lang="es-G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>
                <a:latin typeface="Arial" pitchFamily="34" charset="0"/>
                <a:cs typeface="Arial" pitchFamily="34" charset="0"/>
              </a:rPr>
              <a:t>Hoja de responsabilidad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Índice (de contenidos, tablas,  gráficas, fotos, etc.)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Lista de abreviaturas y siglas</a:t>
            </a:r>
            <a:endParaRPr lang="es-G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G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GT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Introducción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Capítulos (PEM = 1,2,3) (Licenciatura= 1,2,3,4)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Conclusiones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Recomendaciones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Bibliografía </a:t>
            </a:r>
          </a:p>
          <a:p>
            <a:r>
              <a:rPr lang="es-GT" dirty="0" smtClean="0"/>
              <a:t> Anexos</a:t>
            </a:r>
          </a:p>
          <a:p>
            <a:endParaRPr lang="es-GT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Contenido del informe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/>
            <a:r>
              <a:rPr lang="es-GT" sz="4400" dirty="0" smtClean="0">
                <a:latin typeface="Arial" pitchFamily="34" charset="0"/>
                <a:cs typeface="Arial" pitchFamily="34" charset="0"/>
              </a:rPr>
              <a:t>Márgenes </a:t>
            </a:r>
          </a:p>
          <a:p>
            <a:endParaRPr lang="es-GT" dirty="0" smtClean="0">
              <a:latin typeface="Arial" pitchFamily="34" charset="0"/>
              <a:cs typeface="Arial" pitchFamily="34" charset="0"/>
            </a:endParaRP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Izquierdo	1 ½” por el empastado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Derecho		1”	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Superior		1” 	en hojas de no inicien 				sección 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Inferior		1”	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Inicio de sección: 2” de margen superior; esto incluye: primera hoja de resumen, introducción, capítulos, conclusiones, recomendaciones y bibliografía   </a:t>
            </a:r>
          </a:p>
          <a:p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>
                <a:latin typeface="Arial" pitchFamily="34" charset="0"/>
                <a:cs typeface="Arial" pitchFamily="34" charset="0"/>
              </a:rPr>
              <a:t>Tipo de fuente: Arial 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Tamaño de fuente 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14 para el título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12 para el texto</a:t>
            </a:r>
          </a:p>
          <a:p>
            <a:r>
              <a:rPr lang="es-GT" dirty="0" smtClean="0">
                <a:latin typeface="Arial" pitchFamily="34" charset="0"/>
                <a:cs typeface="Arial" pitchFamily="34" charset="0"/>
              </a:rPr>
              <a:t>10 para los notas al pie de página  y fuentes al final de las ilustraciones   </a:t>
            </a:r>
          </a:p>
          <a:p>
            <a:endParaRPr lang="es-GT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>
                <a:latin typeface="Arial" pitchFamily="34" charset="0"/>
                <a:cs typeface="Arial" pitchFamily="34" charset="0"/>
              </a:rPr>
              <a:t>Mecanografía  </a:t>
            </a:r>
            <a:endParaRPr lang="es-G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La carátula, Contracarátula, autoridades universitarias, dictámes, presentación del informe al honorable, hoja de responsabilidad, dedicatoria y agradecimientos, no se numeran.</a:t>
            </a:r>
            <a:endParaRPr lang="es-G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Paginación  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El índice y el resumen van numeradas con romanos en minúsculas. Ejemplo: i, ii, </a:t>
            </a:r>
            <a:r>
              <a:rPr lang="es-GT" dirty="0" err="1" smtClean="0">
                <a:latin typeface="Arial" pitchFamily="34" charset="0"/>
                <a:cs typeface="Arial" pitchFamily="34" charset="0"/>
              </a:rPr>
              <a:t>iii</a:t>
            </a:r>
            <a:r>
              <a:rPr lang="es-GT" dirty="0" smtClean="0">
                <a:latin typeface="Arial" pitchFamily="34" charset="0"/>
                <a:cs typeface="Arial" pitchFamily="34" charset="0"/>
              </a:rPr>
              <a:t> centrados en la parte inferior de la página.</a:t>
            </a:r>
          </a:p>
          <a:p>
            <a:pPr algn="just"/>
            <a:endParaRPr lang="es-GT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GT" dirty="0" smtClean="0">
                <a:latin typeface="Arial" pitchFamily="34" charset="0"/>
                <a:cs typeface="Arial" pitchFamily="34" charset="0"/>
              </a:rPr>
              <a:t>A partir de la introducción se debe empezar a numerar con  arábigos. La introducción no se numera, aunque si se cuenta como número 1.</a:t>
            </a:r>
          </a:p>
          <a:p>
            <a:endParaRPr lang="es-GT" dirty="0" smtClean="0"/>
          </a:p>
          <a:p>
            <a:endParaRPr lang="es-GT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G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es-GT" dirty="0" smtClean="0"/>
              <a:t>GRÁFICA 1</a:t>
            </a:r>
            <a:br>
              <a:rPr lang="es-GT" dirty="0" smtClean="0"/>
            </a:br>
            <a:r>
              <a:rPr lang="es-GT" dirty="0" smtClean="0"/>
              <a:t>TĺTULO </a:t>
            </a:r>
            <a:endParaRPr lang="es-GT" dirty="0"/>
          </a:p>
        </p:txBody>
      </p:sp>
      <p:sp>
        <p:nvSpPr>
          <p:cNvPr id="5" name="4 CuadroTexto"/>
          <p:cNvSpPr txBox="1"/>
          <p:nvPr/>
        </p:nvSpPr>
        <p:spPr>
          <a:xfrm>
            <a:off x="1043608" y="5877272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00" b="1" dirty="0" smtClean="0">
                <a:latin typeface="Arial" pitchFamily="34" charset="0"/>
                <a:cs typeface="Arial" pitchFamily="34" charset="0"/>
              </a:rPr>
              <a:t>Fuente: </a:t>
            </a:r>
            <a:r>
              <a:rPr lang="es-GT" sz="1400" dirty="0" smtClean="0">
                <a:latin typeface="Arial" pitchFamily="34" charset="0"/>
                <a:cs typeface="Arial" pitchFamily="34" charset="0"/>
              </a:rPr>
              <a:t>Investigación de campo. Año 2 013.</a:t>
            </a:r>
            <a:endParaRPr lang="es-GT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</TotalTime>
  <Words>540</Words>
  <Application>Microsoft Office PowerPoint</Application>
  <PresentationFormat>Presentación en pantalla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Concurrencia</vt:lpstr>
      <vt:lpstr>Presentación de PowerPoint</vt:lpstr>
      <vt:lpstr>Comisión trabajos de graduación</vt:lpstr>
      <vt:lpstr>Presentación de PowerPoint</vt:lpstr>
      <vt:lpstr>Contenido del informe</vt:lpstr>
      <vt:lpstr>Presentación de PowerPoint</vt:lpstr>
      <vt:lpstr>Mecanografía  </vt:lpstr>
      <vt:lpstr>Paginación  </vt:lpstr>
      <vt:lpstr>Presentación de PowerPoint</vt:lpstr>
      <vt:lpstr>GRÁFICA 1 TĺTULO </vt:lpstr>
      <vt:lpstr>FOTOGRAFÍA 1 LAGUNA CHICHOJ</vt:lpstr>
      <vt:lpstr>Sangrías </vt:lpstr>
      <vt:lpstr>Interlineado  </vt:lpstr>
      <vt:lpstr>Citas textuales</vt:lpstr>
      <vt:lpstr>Presentación de PowerPoint</vt:lpstr>
      <vt:lpstr>Carátula</vt:lpstr>
      <vt:lpstr>Contracarátula  </vt:lpstr>
      <vt:lpstr>Presentación de PowerPoint</vt:lpstr>
      <vt:lpstr>Impresión del trabajo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Comisión trabajos de graduación</dc:title>
  <dc:creator>Luis Solares</dc:creator>
  <cp:lastModifiedBy>Luis</cp:lastModifiedBy>
  <cp:revision>14</cp:revision>
  <dcterms:created xsi:type="dcterms:W3CDTF">2013-08-27T02:41:42Z</dcterms:created>
  <dcterms:modified xsi:type="dcterms:W3CDTF">2014-02-08T23:09:37Z</dcterms:modified>
</cp:coreProperties>
</file>